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0B82-95B8-8B40-9A4B-A0847234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461" y="654014"/>
            <a:ext cx="9502564" cy="3646767"/>
          </a:xfrm>
        </p:spPr>
        <p:txBody>
          <a:bodyPr vert="horz" anchor="ctr"/>
          <a:lstStyle/>
          <a:p>
            <a:r>
              <a:rPr lang="en-US" sz="2800" b="1" i="1" baseline="30000">
                <a:solidFill>
                  <a:schemeClr val="tx1"/>
                </a:solidFill>
                <a:latin typeface="Cavolini" panose="03000502040302020204" pitchFamily="66" charset="0"/>
                <a:ea typeface="Amasis MT Pro Medium" panose="02000000000000000000" pitchFamily="2" charset="0"/>
                <a:cs typeface="Cavolini" panose="03000502040302020204" pitchFamily="66" charset="0"/>
              </a:rPr>
              <a:t>Significance of graves in Intizar Husain's novel ‘Basti'.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0EFDA-9FCF-0749-BE06-4F5A730BAA54}"/>
              </a:ext>
            </a:extLst>
          </p:cNvPr>
          <p:cNvSpPr txBox="1"/>
          <p:nvPr/>
        </p:nvSpPr>
        <p:spPr>
          <a:xfrm>
            <a:off x="1535906" y="3105835"/>
            <a:ext cx="902493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STUDENT NAME:   TARUNIMA DASGUPTA </a:t>
            </a:r>
          </a:p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ROLL NO. :  1802073 REG. NO.: 1061821400184</a:t>
            </a:r>
          </a:p>
        </p:txBody>
      </p:sp>
    </p:spTree>
    <p:extLst>
      <p:ext uri="{BB962C8B-B14F-4D97-AF65-F5344CB8AC3E}">
        <p14:creationId xmlns:p14="http://schemas.microsoft.com/office/powerpoint/2010/main" val="41647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BB5EDB-EE47-BE48-A2AF-231683A6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578" y="400845"/>
            <a:ext cx="4269297" cy="28476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A122C-7334-2E42-9BC9-C2DC0967909C}"/>
              </a:ext>
            </a:extLst>
          </p:cNvPr>
          <p:cNvSpPr txBox="1"/>
          <p:nvPr/>
        </p:nvSpPr>
        <p:spPr>
          <a:xfrm>
            <a:off x="2918742" y="3701867"/>
            <a:ext cx="8504495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  <a:ea typeface="Gill Sans Nova Cond Ultra Bold" panose="02000000000000000000" pitchFamily="2" charset="0"/>
                <a:cs typeface="Aharoni" panose="02010803020104030203" pitchFamily="2" charset="-79"/>
              </a:rPr>
              <a:t>Importance of graves in Muslim culture, God created the body, whether death or alive the human body must be respected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FACCD-FEF0-D14D-9EB4-45DDE6B9BB91}"/>
              </a:ext>
            </a:extLst>
          </p:cNvPr>
          <p:cNvSpPr txBox="1"/>
          <p:nvPr/>
        </p:nvSpPr>
        <p:spPr>
          <a:xfrm>
            <a:off x="3107532" y="5331783"/>
            <a:ext cx="8120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In the novel  ‘Basti’ we exactly see the same picture </a:t>
            </a:r>
          </a:p>
        </p:txBody>
      </p:sp>
    </p:spTree>
    <p:extLst>
      <p:ext uri="{BB962C8B-B14F-4D97-AF65-F5344CB8AC3E}">
        <p14:creationId xmlns:p14="http://schemas.microsoft.com/office/powerpoint/2010/main" val="184838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4F11E6-1F49-7F46-A34E-38CCC4C8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26" y="362479"/>
            <a:ext cx="3554763" cy="41023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25C2DA-05F8-8047-9FCA-A2FE287B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54" y="427963"/>
            <a:ext cx="3554763" cy="3971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4F0DA-0CC4-BD48-9E86-05FD71010CE4}"/>
              </a:ext>
            </a:extLst>
          </p:cNvPr>
          <p:cNvSpPr txBox="1"/>
          <p:nvPr/>
        </p:nvSpPr>
        <p:spPr>
          <a:xfrm>
            <a:off x="2690813" y="5045214"/>
            <a:ext cx="8627819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14350" indent="-514350" algn="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Cain and Abel story from Quran. The first killing of man on earth, The first grave.</a:t>
            </a:r>
          </a:p>
        </p:txBody>
      </p:sp>
    </p:spTree>
    <p:extLst>
      <p:ext uri="{BB962C8B-B14F-4D97-AF65-F5344CB8AC3E}">
        <p14:creationId xmlns:p14="http://schemas.microsoft.com/office/powerpoint/2010/main" val="167583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DC09E6-754F-C740-B328-69E6ECDF36DC}"/>
              </a:ext>
            </a:extLst>
          </p:cNvPr>
          <p:cNvSpPr txBox="1"/>
          <p:nvPr/>
        </p:nvSpPr>
        <p:spPr>
          <a:xfrm>
            <a:off x="1666876" y="4679156"/>
            <a:ext cx="9763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“What great power the graves have in Muslims”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E377CAC-A731-664B-82CD-3F6C7E43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1" y="707761"/>
            <a:ext cx="3083002" cy="359993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B70780E-04B3-A941-91D9-E8C13796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444" y="707761"/>
            <a:ext cx="3599935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F0AA-E7A9-0840-9EBA-5F0B08F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9969"/>
            <a:ext cx="6303169" cy="1036188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Rupanagar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2A8A1F-184A-D94E-8A91-DC53B917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5172" y="434747"/>
            <a:ext cx="4030702" cy="30230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7B7BE5-1522-E542-8101-1EA598BA916F}"/>
              </a:ext>
            </a:extLst>
          </p:cNvPr>
          <p:cNvCxnSpPr>
            <a:cxnSpLocks/>
          </p:cNvCxnSpPr>
          <p:nvPr/>
        </p:nvCxnSpPr>
        <p:spPr>
          <a:xfrm>
            <a:off x="1202531" y="4596157"/>
            <a:ext cx="4202907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B731E1-706D-8D48-8654-766B668E5A36}"/>
              </a:ext>
            </a:extLst>
          </p:cNvPr>
          <p:cNvSpPr txBox="1"/>
          <p:nvPr/>
        </p:nvSpPr>
        <p:spPr>
          <a:xfrm>
            <a:off x="5572125" y="3559969"/>
            <a:ext cx="6096000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Segoe Print" panose="02000600000000000000" pitchFamily="2" charset="0"/>
              </a:rPr>
              <a:t>Rupnagar's graveyard, Zakir's family graves, Bi Ammi was buried there, Zakir's father also wanted to bury there, he had pre- prepared graves for himself, Due to partition they have to left the place, Zakir's father was buried in a new land.</a:t>
            </a:r>
          </a:p>
        </p:txBody>
      </p:sp>
    </p:spTree>
    <p:extLst>
      <p:ext uri="{BB962C8B-B14F-4D97-AF65-F5344CB8AC3E}">
        <p14:creationId xmlns:p14="http://schemas.microsoft.com/office/powerpoint/2010/main" val="165836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2FD040-F2E7-244C-A58D-FA8324DB9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35" y="444068"/>
            <a:ext cx="5288424" cy="340185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197A0E8-3903-3B44-876C-45D1372BF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41" y="444068"/>
            <a:ext cx="5288424" cy="3270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1CCB12-9552-9A48-B150-280E65F12DBA}"/>
              </a:ext>
            </a:extLst>
          </p:cNvPr>
          <p:cNvSpPr txBox="1"/>
          <p:nvPr/>
        </p:nvSpPr>
        <p:spPr>
          <a:xfrm>
            <a:off x="892969" y="4486483"/>
            <a:ext cx="10620375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Grave stones are the memorial, people offer flowers, one can pray, inscribe lines, In a way it connects the living to the dead. Zakir and Afzal at the end meet in the middle of the graveyard.</a:t>
            </a:r>
          </a:p>
        </p:txBody>
      </p:sp>
    </p:spTree>
    <p:extLst>
      <p:ext uri="{BB962C8B-B14F-4D97-AF65-F5344CB8AC3E}">
        <p14:creationId xmlns:p14="http://schemas.microsoft.com/office/powerpoint/2010/main" val="409491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8A1A16-C316-894A-A78A-BD974213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360" y="440531"/>
            <a:ext cx="3225453" cy="41631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DFE8B-AA08-F04E-B592-FB87970605D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09C91-9E35-A448-87BF-C41C7D6EEF58}"/>
              </a:ext>
            </a:extLst>
          </p:cNvPr>
          <p:cNvSpPr txBox="1"/>
          <p:nvPr/>
        </p:nvSpPr>
        <p:spPr>
          <a:xfrm>
            <a:off x="1370360" y="4764880"/>
            <a:ext cx="228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badi" panose="020B0604020104020204" pitchFamily="34" charset="0"/>
              </a:rPr>
              <a:t>ZaKir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FE1AB-4E8C-1C44-A78C-20E7862D71DA}"/>
              </a:ext>
            </a:extLst>
          </p:cNvPr>
          <p:cNvSpPr txBox="1"/>
          <p:nvPr/>
        </p:nvSpPr>
        <p:spPr>
          <a:xfrm>
            <a:off x="3250406" y="47648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Sabirah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BFD42-8684-724E-9E64-15399669273B}"/>
              </a:ext>
            </a:extLst>
          </p:cNvPr>
          <p:cNvSpPr txBox="1"/>
          <p:nvPr/>
        </p:nvSpPr>
        <p:spPr>
          <a:xfrm>
            <a:off x="6036468" y="3396325"/>
            <a:ext cx="545068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A failed love story of Zakir and Sabirah, In their childhood they made graves for eachother, instead of home.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2CC8F9-0704-4349-BBD5-5B483B60388A}"/>
              </a:ext>
            </a:extLst>
          </p:cNvPr>
          <p:cNvCxnSpPr>
            <a:cxnSpLocks/>
          </p:cNvCxnSpPr>
          <p:nvPr/>
        </p:nvCxnSpPr>
        <p:spPr>
          <a:xfrm>
            <a:off x="3351609" y="5179328"/>
            <a:ext cx="97631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59F3EC-AF1D-2549-9B9E-20E8A5539F7E}"/>
              </a:ext>
            </a:extLst>
          </p:cNvPr>
          <p:cNvCxnSpPr>
            <a:cxnSpLocks/>
          </p:cNvCxnSpPr>
          <p:nvPr/>
        </p:nvCxnSpPr>
        <p:spPr>
          <a:xfrm flipV="1">
            <a:off x="1933550" y="5179328"/>
            <a:ext cx="1114450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895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