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0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bg>
      <p:bgPr>
        <a:solidFill>
          <a:schemeClr val="bg2"/>
        </a:solidFill>
      </p:bgPr>
    </p:bg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baseline="0" cap="all" sz="7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58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algn="ctr" indent="0" mar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dirty="0" lang="en-US"/>
          </a:p>
        </p:txBody>
      </p:sp>
      <p:sp>
        <p:nvSpPr>
          <p:cNvPr id="104858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dirty="0" lang="en-US"/>
              <a:t>6/25/2021</a:t>
            </a:fld>
            <a:endParaRPr dirty="0" lang="en-US"/>
          </a:p>
        </p:txBody>
      </p:sp>
      <p:sp>
        <p:nvSpPr>
          <p:cNvPr id="10485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58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dirty="0" lang="en-US"/>
              <a:t>‹#›</a:t>
            </a:fld>
            <a:endParaRPr dirty="0" lang="en-US"/>
          </a:p>
        </p:txBody>
      </p:sp>
      <p:grpSp>
        <p:nvGrpSpPr>
          <p:cNvPr id="21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48587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ah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48588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ah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2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7DE6118-2437-4B30-8E3C-4D2BE6020583}" type="datetimeFigureOut">
              <a:rPr dirty="0" lang="en-US"/>
              <a:t>6/25/2021</a:t>
            </a:fld>
            <a:endParaRPr dirty="0" lang="en-US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9E57DC2-970A-4B3E-BB1C-7A09969E49DF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1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7DE6118-2437-4B30-8E3C-4D2BE6020583}" type="datetimeFigureOut">
              <a:rPr dirty="0" lang="en-US"/>
              <a:t>6/25/2021</a:t>
            </a:fld>
            <a:endParaRPr dirty="0" lang="en-US"/>
          </a:p>
        </p:txBody>
      </p:sp>
      <p:sp>
        <p:nvSpPr>
          <p:cNvPr id="10486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9E57DC2-970A-4B3E-BB1C-7A09969E49DF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59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5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7DE6118-2437-4B30-8E3C-4D2BE6020583}" type="datetimeFigureOut">
              <a:rPr dirty="0" lang="en-US"/>
              <a:t>6/25/2021</a:t>
            </a:fld>
            <a:endParaRPr dirty="0" lang="en-US"/>
          </a:p>
        </p:txBody>
      </p:sp>
      <p:sp>
        <p:nvSpPr>
          <p:cNvPr id="10485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5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9E57DC2-970A-4B3E-BB1C-7A09969E49DF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bg>
      <p:bgRef idx="1001">
        <a:schemeClr val="bg2"/>
      </p:bgRef>
    </p:bg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baseline="0" cap="all" sz="7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28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algn="r" indent="0" mar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dirty="0" lang="en-US"/>
              <a:t>6/25/2021</a:t>
            </a:fld>
            <a:endParaRPr dirty="0" lang="en-US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dirty="0" lang="en-US"/>
              <a:t>‹#›</a:t>
            </a:fld>
            <a:endParaRPr dirty="0" lang="en-US"/>
          </a:p>
        </p:txBody>
      </p:sp>
      <p:sp>
        <p:nvSpPr>
          <p:cNvPr id="1048632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ah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34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35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3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7DE6118-2437-4B30-8E3C-4D2BE6020583}" type="datetimeFigureOut">
              <a:rPr dirty="0" lang="en-US"/>
              <a:t>6/25/2021</a:t>
            </a:fld>
            <a:endParaRPr dirty="0" lang="en-US"/>
          </a:p>
        </p:txBody>
      </p:sp>
      <p:sp>
        <p:nvSpPr>
          <p:cNvPr id="104863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9E57DC2-970A-4B3E-BB1C-7A09969E49DF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40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indent="0" mar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baseline="0" b="0" sz="3000">
                <a:solidFill>
                  <a:schemeClr val="tx2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1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4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indent="0" mar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baseline="0" b="0" sz="3000">
                <a:solidFill>
                  <a:schemeClr val="tx2"/>
                </a:solidFill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3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4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7DE6118-2437-4B30-8E3C-4D2BE6020583}" type="datetimeFigureOut">
              <a:rPr dirty="0" lang="en-US"/>
              <a:t>6/25/2021</a:t>
            </a:fld>
            <a:endParaRPr dirty="0" lang="en-US"/>
          </a:p>
        </p:txBody>
      </p:sp>
      <p:sp>
        <p:nvSpPr>
          <p:cNvPr id="104864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4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9E57DC2-970A-4B3E-BB1C-7A09969E49DF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0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7DE6118-2437-4B30-8E3C-4D2BE6020583}" type="datetimeFigureOut">
              <a:rPr dirty="0" lang="en-US"/>
              <a:t>6/25/2021</a:t>
            </a:fld>
            <a:endParaRPr dirty="0" lang="en-US"/>
          </a:p>
        </p:txBody>
      </p:sp>
      <p:sp>
        <p:nvSpPr>
          <p:cNvPr id="104860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0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9E57DC2-970A-4B3E-BB1C-7A09969E49DF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7DE6118-2437-4B30-8E3C-4D2BE6020583}" type="datetimeFigureOut">
              <a:rPr dirty="0" lang="en-US"/>
              <a:t>6/25/2021</a:t>
            </a:fld>
            <a:endParaRPr dirty="0" lang="en-US"/>
          </a:p>
        </p:txBody>
      </p:sp>
      <p:sp>
        <p:nvSpPr>
          <p:cNvPr id="104864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4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9E57DC2-970A-4B3E-BB1C-7A09969E49DF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baseline="0" sz="4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52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653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indent="0" marL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4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dirty="0" lang="en-US"/>
              <a:t>6/25/2021</a:t>
            </a:fld>
            <a:endParaRPr dirty="0" lang="en-US"/>
          </a:p>
        </p:txBody>
      </p:sp>
      <p:sp>
        <p:nvSpPr>
          <p:cNvPr id="104865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65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dirty="0" lang="en-US"/>
              <a:t>‹#›</a:t>
            </a:fld>
            <a:endParaRPr dirty="0" lang="en-US"/>
          </a:p>
        </p:txBody>
      </p:sp>
      <p:sp>
        <p:nvSpPr>
          <p:cNvPr id="1048657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/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baseline="0" sz="4800"/>
            </a:lvl1pPr>
          </a:lstStyle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616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indent="0" marL="0">
              <a:buNone/>
              <a:defRPr sz="2000"/>
            </a:lvl1pPr>
            <a:lvl2pPr indent="0" marL="457200">
              <a:buNone/>
              <a:defRPr sz="2000"/>
            </a:lvl2pPr>
            <a:lvl3pPr indent="0" marL="914400">
              <a:buNone/>
              <a:defRPr sz="20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 lang="en-US"/>
          </a:p>
        </p:txBody>
      </p:sp>
      <p:sp>
        <p:nvSpPr>
          <p:cNvPr id="1048617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indent="0" marL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18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dirty="0" lang="en-US"/>
              <a:t>6/25/2021</a:t>
            </a:fld>
            <a:endParaRPr dirty="0" lang="en-US"/>
          </a:p>
        </p:txBody>
      </p:sp>
      <p:sp>
        <p:nvSpPr>
          <p:cNvPr id="104861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62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dirty="0" lang="en-US"/>
              <a:t>‹#›</a:t>
            </a:fld>
            <a:endParaRPr dirty="0" lang="en-US"/>
          </a:p>
        </p:txBody>
      </p:sp>
      <p:sp>
        <p:nvSpPr>
          <p:cNvPr id="1048621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/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</p:bgPr>
    </p:bg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/>
        </p:spPr>
        <p:txBody>
          <a:bodyPr anchor="t" bIns="45720" lIns="91440" rIns="91440" rtlCol="0" tIns="45720" vert="horz">
            <a:normAutofit/>
          </a:bodyPr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baseline="0" sz="120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dirty="0" lang="en-US"/>
              <a:t>6/25/2021</a:t>
            </a:fld>
            <a:endParaRPr dirty="0"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baseline="0" sz="1200">
                <a:solidFill>
                  <a:schemeClr val="tx2"/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baseline="0" sz="120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dirty="0" lang="en-US"/>
              <a:t>‹#›</a:t>
            </a:fld>
            <a:endParaRPr dirty="0" lang="en-US"/>
          </a:p>
        </p:txBody>
      </p:sp>
      <p:sp>
        <p:nvSpPr>
          <p:cNvPr id="1048581" name="Rectangle 8" title="Side bar"/>
          <p:cNvSpPr/>
          <p:nvPr/>
        </p:nvSpPr>
        <p:spPr>
          <a:xfrm>
            <a:off x="478095" y="376"/>
            <a:ext cx="228600" cy="6858000"/>
          </a:xfrm>
          <a:prstGeom prst="rect"/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89000"/>
        </a:lnSpc>
        <a:spcBef>
          <a:spcPct val="0"/>
        </a:spcBef>
        <a:buNone/>
        <a:defRPr baseline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84048" latinLnBrk="0" marL="384048" rtl="0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baseline="0" sz="2000" kern="12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384048" latinLnBrk="0" marL="914400" rtl="0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baseline="0" sz="2000" i="1" kern="12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-384048" latinLnBrk="0" marL="1371600" rtl="0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baseline="0" sz="1800" kern="12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384048" latinLnBrk="0" marL="1828800" rtl="0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baseline="0" sz="1800" i="1" kern="12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-384048" latinLnBrk="0" marL="2286000" rtl="0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baseline="0"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384048" latinLnBrk="0" marL="2743200" rtl="0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baseline="0" sz="1600" i="1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384048" latinLnBrk="0" marL="3200400" rtl="0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baseline="0"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384048" latinLnBrk="0" marL="3657600" rtl="0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baseline="0" sz="1400" i="1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384048" latinLnBrk="0" marL="4114800" rtl="0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baseline="0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ctrTitle"/>
          </p:nvPr>
        </p:nvSpPr>
        <p:spPr>
          <a:xfrm>
            <a:off x="1932986" y="91812"/>
            <a:ext cx="8361229" cy="1086237"/>
          </a:xfrm>
        </p:spPr>
        <p:txBody>
          <a:bodyPr/>
          <a:p>
            <a:r>
              <a:rPr b="1" lang="en-US"/>
              <a:t>Basti</a:t>
            </a:r>
          </a:p>
        </p:txBody>
      </p:sp>
      <p:sp>
        <p:nvSpPr>
          <p:cNvPr id="1048590" name="Subtitle 2"/>
          <p:cNvSpPr>
            <a:spLocks noGrp="1"/>
          </p:cNvSpPr>
          <p:nvPr>
            <p:ph type="subTitle" idx="1"/>
          </p:nvPr>
        </p:nvSpPr>
        <p:spPr>
          <a:xfrm>
            <a:off x="2372561" y="1178049"/>
            <a:ext cx="7482078" cy="4151876"/>
          </a:xfrm>
        </p:spPr>
        <p:txBody>
          <a:bodyPr>
            <a:noAutofit/>
          </a:bodyPr>
          <a:p>
            <a:r>
              <a:rPr b="1" cap="all" sz="2800" lang="en-US">
                <a:latin typeface="+mj-lt"/>
                <a:ea typeface="+mj-ea"/>
                <a:cs typeface="+mj-cs"/>
              </a:rPr>
              <a:t>CHILD’S PERSPECTIVE</a:t>
            </a:r>
          </a:p>
          <a:p>
            <a:r>
              <a:rPr b="1" cap="all" sz="2800" lang="en-US">
                <a:latin typeface="+mj-lt"/>
                <a:ea typeface="+mj-ea"/>
                <a:cs typeface="+mj-cs"/>
              </a:rPr>
              <a:t>
NAME: LATA SARKAR</a:t>
            </a:r>
          </a:p>
          <a:p>
            <a:r>
              <a:rPr b="1" cap="all" sz="2800" lang="en-US">
                <a:latin typeface="+mj-lt"/>
                <a:ea typeface="+mj-ea"/>
                <a:cs typeface="+mj-cs"/>
              </a:rPr>
              <a:t>
PAPER NAME: PARTITION LITERATURE</a:t>
            </a:r>
          </a:p>
          <a:p>
            <a:r>
              <a:rPr b="1" cap="all" sz="2800" lang="en-US">
                <a:latin typeface="+mj-lt"/>
                <a:ea typeface="+mj-ea"/>
                <a:cs typeface="+mj-cs"/>
              </a:rPr>
              <a:t>
ROLL NO. 1802060</a:t>
            </a:r>
          </a:p>
          <a:p>
            <a:r>
              <a:rPr b="1" cap="all" sz="2800" lang="en-US">
                <a:latin typeface="+mj-lt"/>
                <a:ea typeface="+mj-ea"/>
                <a:cs typeface="+mj-cs"/>
              </a:rPr>
              <a:t>
REGISTRATION NO.1061821100174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pic>
        <p:nvPicPr>
          <p:cNvPr id="2097152" name="Picture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607219" y="1"/>
            <a:ext cx="11358562" cy="709017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>
          <a:xfrm>
            <a:off x="1295400" y="355401"/>
            <a:ext cx="9601200" cy="1485900"/>
          </a:xfrm>
        </p:spPr>
        <p:txBody>
          <a:bodyPr/>
          <a:p>
            <a:r>
              <a:rPr b="1" lang="en-US" u="sng"/>
              <a:t>THE CHILD IS ZAKIR</a:t>
            </a:r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>
          <a:xfrm>
            <a:off x="2942630" y="1023342"/>
            <a:ext cx="9601200" cy="5227718"/>
          </a:xfrm>
        </p:spPr>
        <p:txBody>
          <a:bodyPr>
            <a:noAutofit/>
          </a:bodyPr>
          <a:p>
            <a:endParaRPr b="1" sz="3200" lang="en-US"/>
          </a:p>
          <a:p>
            <a:r>
              <a:rPr b="1" sz="3200" lang="en-US"/>
              <a:t>Zakir is the protagonist.</a:t>
            </a:r>
          </a:p>
          <a:p>
            <a:endParaRPr b="1" sz="3200" lang="en-US"/>
          </a:p>
          <a:p>
            <a:pPr indent="0" marL="0">
              <a:buNone/>
            </a:pPr>
            <a:endParaRPr b="1" sz="3200" lang="en-US"/>
          </a:p>
          <a:p>
            <a:r>
              <a:rPr b="1" sz="3200" lang="en-US"/>
              <a:t>He represents the world of innocence.</a:t>
            </a:r>
          </a:p>
          <a:p>
            <a:pPr indent="0" marL="0">
              <a:buNone/>
            </a:pPr>
            <a:r>
              <a:rPr b="1" sz="3200" lang="en-US"/>
              <a:t>Zakir.</a:t>
            </a:r>
          </a:p>
          <a:p>
            <a:pPr indent="0" marL="0">
              <a:buNone/>
            </a:pPr>
            <a:endParaRPr b="1" sz="3200" lang="en-US"/>
          </a:p>
          <a:p>
            <a:r>
              <a:rPr b="1" sz="3200" lang="en-US"/>
              <a:t>He has a lot of questions and tries to find the answers from the explanations of the adults.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1371600" y="732234"/>
            <a:ext cx="9601200" cy="607219"/>
          </a:xfrm>
        </p:spPr>
        <p:txBody>
          <a:bodyPr>
            <a:noAutofit/>
          </a:bodyPr>
          <a:p>
            <a:r>
              <a:rPr b="1" sz="4800" lang="en-US" u="sng"/>
              <a:t>ZAKIR’S VIEW ON RELIGION</a:t>
            </a:r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>
          <a:xfrm>
            <a:off x="1219200" y="1638300"/>
            <a:ext cx="9601200" cy="5041106"/>
          </a:xfrm>
        </p:spPr>
        <p:txBody>
          <a:bodyPr>
            <a:normAutofit/>
          </a:bodyPr>
          <a:p>
            <a:r>
              <a:rPr b="1" sz="3200" lang="en-US"/>
              <a:t>He was aware of the divisions in the adult world and was respectful towards it.</a:t>
            </a:r>
          </a:p>
          <a:p>
            <a:endParaRPr b="1" sz="3200" lang="en-US"/>
          </a:p>
          <a:p>
            <a:r>
              <a:rPr b="1" sz="3200" lang="en-US"/>
              <a:t>Despite being a child of a conservative family he has a great deal of faith in Bhagat-ji.</a:t>
            </a:r>
          </a:p>
          <a:p>
            <a:endParaRPr b="1" sz="3200" lang="en-US"/>
          </a:p>
          <a:p>
            <a:r>
              <a:rPr b="1" sz="3200" lang="en-US"/>
              <a:t>He was different from the other children of his age when it comes to religious view.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b="1" lang="en-US" u="sng"/>
              <a:t>COMPARISON BETWEEN THE PERSPECTIVE OF ZAKIR AND SABIRAH</a:t>
            </a:r>
          </a:p>
        </p:txBody>
      </p:sp>
      <p:sp>
        <p:nvSpPr>
          <p:cNvPr id="1048602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089797"/>
          </a:xfrm>
        </p:spPr>
        <p:txBody>
          <a:bodyPr>
            <a:noAutofit/>
          </a:bodyPr>
          <a:p>
            <a:r>
              <a:rPr b="1" sz="3200" lang="en-US"/>
              <a:t>They play grave-digging game.</a:t>
            </a:r>
          </a:p>
          <a:p>
            <a:endParaRPr b="1" sz="3200" lang="en-US"/>
          </a:p>
          <a:p>
            <a:r>
              <a:rPr b="1" sz="3200" lang="en-US"/>
              <a:t>He wants to play bride and groom game with her. She is both willing and reluctant.</a:t>
            </a:r>
          </a:p>
          <a:p>
            <a:endParaRPr b="1" sz="3200" lang="en-US"/>
          </a:p>
          <a:p>
            <a:r>
              <a:rPr b="1" sz="3200" lang="en-US"/>
              <a:t>When Zakir mentions the word ‘love’ she blushes and pretends to get angry.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lang="en-US" u="sng"/>
              <a:t>ACKNOWLEDGMENTS</a:t>
            </a:r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>
          <a:xfrm>
            <a:off x="1153716" y="1638300"/>
            <a:ext cx="9601200" cy="3581400"/>
          </a:xfrm>
        </p:spPr>
        <p:txBody>
          <a:bodyPr>
            <a:normAutofit/>
          </a:bodyPr>
          <a:p>
            <a:pPr indent="0" marL="0">
              <a:buNone/>
            </a:pPr>
            <a:r>
              <a:rPr b="1" sz="2800" lang="en-US"/>
              <a:t>I would like to earnestly acknowledge the sincere efforts and valuable time given by our respected teacher Mrs. Swati Mitra</a:t>
            </a:r>
            <a:r>
              <a:rPr b="1" sz="2800" lang="en-US"/>
              <a:t>.</a:t>
            </a:r>
            <a:r>
              <a:rPr b="1" sz="2800" lang="en-US"/>
              <a:t> Her valuable guidance and feedback helped us completing this assignment. </a:t>
            </a:r>
            <a:endParaRPr altLang="en-US" 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4"/>
          <p:cNvPicPr>
            <a:picLocks noChangeAspect="1" noGrp="1"/>
          </p:cNvPicPr>
          <p:nvPr>
            <p:ph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219200" y="260875"/>
            <a:ext cx="8927306" cy="562557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lastClr="000000" val="windowText"/>
      </a:dk1>
      <a:lt1>
        <a:sysClr lastClr="FFFFFF" val="window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