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80BB5-0AAC-5340-85D8-4FC55551B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AF11A4-E9E9-C64A-A70A-4C7A9FDE5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FA4E6-9FAB-4246-9597-009ED30E7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880C-F7F8-3244-910A-0AF68275BB36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CDC7A-41B8-3341-AFB9-254CD736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0723D-46DA-7947-A409-CAE5CCE3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F549-5C1E-924D-962D-2E96C1B9C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6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4D8EF-EEB3-694E-ACB9-11B3E2A43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35EFA-DD09-9841-9B53-ECC61129D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BABBE-31DE-854C-925C-10E6F5921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880C-F7F8-3244-910A-0AF68275BB36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68C4F-9B73-6E4F-A228-EE927941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32C63-A84C-2946-B2A3-94B2AF9D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F549-5C1E-924D-962D-2E96C1B9C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2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C206B2-2688-ED4C-9221-173F6123F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7043D6-7C0B-3746-B1AC-0C9BD7A31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5BD6-7673-774F-BA08-694D4DF5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880C-F7F8-3244-910A-0AF68275BB36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611C9-D326-744C-A36E-05E58B83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C7739-DD9C-A649-8942-F51228DDD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F549-5C1E-924D-962D-2E96C1B9C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6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61B7C-BDAF-004E-9C10-C721B18C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86A35-E9FB-D841-A27E-01EE2EAF5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EA5E6-7F82-8649-AC9C-0D5517635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880C-F7F8-3244-910A-0AF68275BB36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F466F-4E26-FC47-9A1B-7BEBE59AE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1B08-DB3A-2E4C-B395-BC74094B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F549-5C1E-924D-962D-2E96C1B9C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2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B5DC2-5AB9-A148-8682-2C60565A7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BCED0-3061-734E-A101-03F66413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54BAE-8DCB-B343-A88B-70A35D39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880C-F7F8-3244-910A-0AF68275BB36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F8410-449B-0142-BB5E-F936754EB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9FD3-328B-B949-BC33-4240B65D3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F549-5C1E-924D-962D-2E96C1B9C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3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D0C8-EAC3-5B4B-BBCD-F4E2E297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709E1-85C2-AC4C-8601-A2F619F94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10ECD-8318-664E-8D4C-584500C8F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B43F0-EFCB-D746-ACC7-136A4774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880C-F7F8-3244-910A-0AF68275BB36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D8230-6516-0F49-8463-B74D21DDF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33C2D-8D01-A042-BA5E-730B8471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F549-5C1E-924D-962D-2E96C1B9C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8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C2029-47A3-934E-B82A-C5B69545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79A74-F994-5A49-BA4A-1CA6856D3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B8EA58-7E2E-E944-A4D6-7C316C881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5B89BA-DEA2-4E40-A48C-A4C3CB7F57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CB0307-8F99-7745-90E6-F9CE11291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FC75CA-4FBB-A248-A2DA-FD58E62A0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880C-F7F8-3244-910A-0AF68275BB36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2FA255-CFD5-C044-B38F-5DFF23BB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5B82D1-22B3-4C48-9DD3-B22FDBF65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F549-5C1E-924D-962D-2E96C1B9C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94F76-D57A-7446-9974-F603B3EF3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DAE9B0-D5C3-CD4B-9932-5AB31B9BE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880C-F7F8-3244-910A-0AF68275BB36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F978FF-F3C2-DB40-9DBF-ABBCDF076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E9AC2F-31F1-9940-8698-E76B525DC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F549-5C1E-924D-962D-2E96C1B9C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3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AEAC86-9B20-CD48-9F07-905743B43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880C-F7F8-3244-910A-0AF68275BB36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3B6F9-9B09-A348-AF57-B221E454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1450D-0D96-EB4A-ABB4-8E38D126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F549-5C1E-924D-962D-2E96C1B9C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5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FF774-4514-5B4B-850A-E5792D007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B75B8-A8C0-9446-BBBD-4453D7829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B252A-A1F1-BC49-8687-706EE318D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DE34F-52DA-7C43-90E0-0949D441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880C-F7F8-3244-910A-0AF68275BB36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2416F-E06C-0C48-8DD5-B92ADD495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04353-0258-9547-803F-F263C605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F549-5C1E-924D-962D-2E96C1B9C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8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CFFE9-D1E0-0740-A715-BC81813BD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814B8F-BE5D-D94C-A680-2A120B771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373E1-7A21-6A43-839C-5256CFD38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D86C7-F3D6-E74B-BEA4-D374EC732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880C-F7F8-3244-910A-0AF68275BB36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92C62-7811-274F-BDF0-1DD012B80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F71C4-A25C-6046-8D22-98F03C4D1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F549-5C1E-924D-962D-2E96C1B9C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6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340C95-B84F-D843-8567-68D4532EE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06F34-1489-064C-B8CA-E315B4589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C37A2-E580-0E4B-BD16-F9AC6FAC50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880C-F7F8-3244-910A-0AF68275BB36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916EF-5926-1848-9D60-6AFD7D182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E8795-C9EB-334B-96C1-C5EA9621C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2F549-5C1E-924D-962D-2E96C1B9C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3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app.goo.gl/jjwFwvX5xw4M41Ay8" TargetMode="External" /><Relationship Id="rId2" Type="http://schemas.openxmlformats.org/officeDocument/2006/relationships/hyperlink" Target="https://www.pinterest.com/pin/723953708835986423/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images.app.goo.gl/j6YRQu23RjdyRQGcA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F6A7CFE-6443-D34C-B87A-97A9F57E2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8875"/>
            <a:ext cx="9144000" cy="4161234"/>
          </a:xfrm>
        </p:spPr>
        <p:txBody>
          <a:bodyPr>
            <a:noAutofit/>
          </a:bodyPr>
          <a:lstStyle/>
          <a:p>
            <a:r>
              <a:rPr lang="en-GB" sz="2800"/>
              <a:t>Name – Labani Ghosh </a:t>
            </a:r>
          </a:p>
          <a:p>
            <a:r>
              <a:rPr lang="en-GB" sz="2800"/>
              <a:t>Roll no - 1802007 </a:t>
            </a:r>
          </a:p>
          <a:p>
            <a:r>
              <a:rPr lang="en-GB" sz="2800"/>
              <a:t>Registration no. - 1061821300138 </a:t>
            </a:r>
          </a:p>
          <a:p>
            <a:r>
              <a:rPr lang="en-GB" sz="2800"/>
              <a:t>Semester - VI</a:t>
            </a:r>
          </a:p>
          <a:p>
            <a:r>
              <a:rPr lang="en-GB" sz="2800"/>
              <a:t>DSE Name - Partition Literature </a:t>
            </a:r>
          </a:p>
          <a:p>
            <a:r>
              <a:rPr lang="en-GB" sz="2800"/>
              <a:t>DSE Code – ENGADSE05T</a:t>
            </a:r>
          </a:p>
          <a:p>
            <a:r>
              <a:rPr lang="en-GB" sz="2800"/>
              <a:t>College – Barasat Government College             </a:t>
            </a:r>
            <a:endParaRPr lang="en-US" sz="28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9F4FD0A-0D01-F747-941E-5756D8E889B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42875"/>
            <a:ext cx="9144000" cy="19109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/>
              <a:t>Exploring memory in </a:t>
            </a:r>
            <a:r>
              <a:rPr lang="en-GB" b="1" i="1"/>
              <a:t>Basti</a:t>
            </a:r>
            <a:r>
              <a:rPr lang="en-GB" b="1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8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6103F-B334-5749-87C8-47AAD97C2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356" y="-358743"/>
            <a:ext cx="10515600" cy="2053829"/>
          </a:xfrm>
        </p:spPr>
        <p:txBody>
          <a:bodyPr>
            <a:normAutofit/>
          </a:bodyPr>
          <a:lstStyle/>
          <a:p>
            <a:r>
              <a:rPr lang="en-GB" sz="3600" b="1"/>
              <a:t>What is memory? 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4AC37-95A6-594E-81AC-E86ED5147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043" y="1069743"/>
            <a:ext cx="10729913" cy="5586346"/>
          </a:xfrm>
        </p:spPr>
        <p:txBody>
          <a:bodyPr>
            <a:normAutofit fontScale="92500" lnSpcReduction="10000"/>
          </a:bodyPr>
          <a:lstStyle/>
          <a:p>
            <a:r>
              <a:rPr lang="en-GB" sz="3000"/>
              <a:t>Memory is the faculty by which the mind stores and remembers                          information. </a:t>
            </a:r>
            <a:r>
              <a:rPr lang="en-GB"/>
              <a:t>  </a:t>
            </a:r>
          </a:p>
          <a:p>
            <a:endParaRPr lang="en-GB"/>
          </a:p>
          <a:p>
            <a:pPr marL="0" indent="0">
              <a:buNone/>
            </a:pPr>
            <a:r>
              <a:rPr lang="en-GB" sz="3600" b="1"/>
              <a:t> </a:t>
            </a:r>
          </a:p>
          <a:p>
            <a:pPr marL="0" indent="0">
              <a:buNone/>
            </a:pPr>
            <a:r>
              <a:rPr lang="en-GB" sz="3600" b="1"/>
              <a:t>  </a:t>
            </a:r>
          </a:p>
          <a:p>
            <a:pPr marL="0" indent="0">
              <a:buNone/>
            </a:pPr>
            <a:r>
              <a:rPr lang="en-GB" sz="3600" b="1"/>
              <a:t>  </a:t>
            </a:r>
            <a:r>
              <a:rPr lang="en-GB" sz="3900" b="1"/>
              <a:t>Memory and the narrative  </a:t>
            </a:r>
          </a:p>
          <a:p>
            <a:pPr marL="0" indent="0">
              <a:buNone/>
            </a:pPr>
            <a:r>
              <a:rPr lang="en-GB"/>
              <a:t>• </a:t>
            </a:r>
            <a:r>
              <a:rPr lang="en-GB" sz="3000"/>
              <a:t>The narrative is not linear.</a:t>
            </a:r>
          </a:p>
          <a:p>
            <a:r>
              <a:rPr lang="en-GB" sz="3000"/>
              <a:t>Through Zakir’s memory it traverses back and forth.  </a:t>
            </a:r>
          </a:p>
          <a:p>
            <a:endParaRPr lang="en-GB"/>
          </a:p>
          <a:p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                                                                                          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5830690-CA12-D741-B8B6-A61C0B34F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516492"/>
            <a:ext cx="2315396" cy="1912508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282475C6-857A-4941-BF0B-48A19D6A0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833" y="3862916"/>
            <a:ext cx="1792181" cy="267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0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902AD-1083-824F-89AF-13CD485C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07219"/>
            <a:ext cx="10515600" cy="2297907"/>
          </a:xfrm>
        </p:spPr>
        <p:txBody>
          <a:bodyPr>
            <a:normAutofit/>
          </a:bodyPr>
          <a:lstStyle/>
          <a:p>
            <a:r>
              <a:rPr lang="en-GB" sz="3600" b="1"/>
              <a:t>Memory and History 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50D4C-A8BF-7549-9412-3B54B9174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2969"/>
            <a:ext cx="10515600" cy="5283994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•Zakir’s Abba Jan remembers the time of the Khilafat Movement (1919)- “ Son, have I not seen movements? Has any of them ever been bigger than the Khilafat Movement?”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3600" b="1"/>
              <a:t>Memory</a:t>
            </a:r>
            <a:r>
              <a:rPr lang="en-GB" sz="3600"/>
              <a:t> </a:t>
            </a:r>
            <a:r>
              <a:rPr lang="en-GB" sz="3600" b="1"/>
              <a:t>binds people with the land</a:t>
            </a:r>
          </a:p>
          <a:p>
            <a:r>
              <a:rPr lang="en-GB"/>
              <a:t>Maulvi Matchbox recalls the towns that like empty matchbox “are now empty”.       </a:t>
            </a:r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D98AB403-3F06-A14C-BE77-FE6AD9717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947" y="4329112"/>
            <a:ext cx="3419475" cy="200025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322FF908-B271-264F-B55A-5D435E71B5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587" y="4406502"/>
            <a:ext cx="3419475" cy="210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6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E6CCD-608C-514B-A37E-5D0A50A8B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Memory binds the people who are far from each other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58397-8081-E548-A688-1515F80A6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• Zakir recalls – “ Come on, Sabbo, let’s play.” </a:t>
            </a:r>
          </a:p>
          <a:p>
            <a:r>
              <a:rPr lang="en-GB"/>
              <a:t>In Delhi, Sabirah also remembers Zakir and sometimes – “ She said nothing, she burst into tears”.          </a:t>
            </a:r>
          </a:p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45E0250-48B0-134B-96B1-22643E478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60" y="3429000"/>
            <a:ext cx="4235053" cy="263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8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9826-7A2F-524B-B0CD-F58DEF9AF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4324" y="-296863"/>
            <a:ext cx="7835503" cy="1640681"/>
          </a:xfrm>
        </p:spPr>
        <p:txBody>
          <a:bodyPr/>
          <a:lstStyle/>
          <a:p>
            <a:r>
              <a:rPr lang="en-GB" b="1"/>
              <a:t>Conclusion</a:t>
            </a:r>
            <a:r>
              <a:rPr lang="en-GB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EC562-EB4D-154E-AA16-C3637A4F3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157" y="964406"/>
            <a:ext cx="8657032" cy="6179344"/>
          </a:xfrm>
        </p:spPr>
        <p:txBody>
          <a:bodyPr>
            <a:normAutofit fontScale="25000" lnSpcReduction="20000"/>
          </a:bodyPr>
          <a:lstStyle/>
          <a:p>
            <a:r>
              <a:rPr lang="en-GB"/>
              <a:t>                   </a:t>
            </a:r>
            <a:r>
              <a:rPr lang="en-US" sz="11200"/>
              <a:t>Memory, the incidents of past in layers,</a:t>
            </a:r>
            <a:endParaRPr lang="en-GB" sz="11200"/>
          </a:p>
          <a:p>
            <a:pPr marL="0" indent="0">
              <a:buNone/>
            </a:pPr>
            <a:r>
              <a:rPr lang="en-GB" sz="11200"/>
              <a:t>  </a:t>
            </a:r>
            <a:r>
              <a:rPr lang="en-US" sz="11200"/>
              <a:t>Zakir, the protagonist</a:t>
            </a:r>
            <a:r>
              <a:rPr lang="en-GB" sz="11200"/>
              <a:t>, </a:t>
            </a:r>
            <a:r>
              <a:rPr lang="en-US" sz="11200"/>
              <a:t>the</a:t>
            </a:r>
            <a:r>
              <a:rPr lang="en-GB" sz="11200"/>
              <a:t> </a:t>
            </a:r>
            <a:r>
              <a:rPr lang="en-US" sz="11200"/>
              <a:t>person who remembers.</a:t>
            </a:r>
            <a:endParaRPr lang="en-GB" sz="11200"/>
          </a:p>
          <a:p>
            <a:pPr marL="0" indent="0">
              <a:buNone/>
            </a:pPr>
            <a:r>
              <a:rPr lang="en-US" sz="11200"/>
              <a:t> </a:t>
            </a:r>
            <a:r>
              <a:rPr lang="en-GB" sz="11200"/>
              <a:t>        </a:t>
            </a:r>
            <a:r>
              <a:rPr lang="en-US" sz="11200"/>
              <a:t>Remembrance of Rupnagar, Sabirah, </a:t>
            </a:r>
            <a:endParaRPr lang="en-GB" sz="11200"/>
          </a:p>
          <a:p>
            <a:pPr marL="0" indent="0">
              <a:buNone/>
            </a:pPr>
            <a:r>
              <a:rPr lang="en-GB" sz="11200"/>
              <a:t>                 </a:t>
            </a:r>
            <a:r>
              <a:rPr lang="en-US" sz="11200"/>
              <a:t>And of the past time, </a:t>
            </a:r>
            <a:endParaRPr lang="en-GB" sz="11200"/>
          </a:p>
          <a:p>
            <a:pPr marL="0" indent="0">
              <a:buNone/>
            </a:pPr>
            <a:r>
              <a:rPr lang="en-GB" sz="11200"/>
              <a:t>               </a:t>
            </a:r>
            <a:r>
              <a:rPr lang="en-US" sz="11200"/>
              <a:t>Constant back and forth</a:t>
            </a:r>
            <a:endParaRPr lang="en-GB" sz="11200"/>
          </a:p>
          <a:p>
            <a:pPr marL="0" indent="0">
              <a:buNone/>
            </a:pPr>
            <a:r>
              <a:rPr lang="en-GB" sz="11200"/>
              <a:t>             </a:t>
            </a:r>
            <a:r>
              <a:rPr lang="en-US" sz="11200"/>
              <a:t>Narrative like is in a rhyme. </a:t>
            </a:r>
            <a:endParaRPr lang="en-GB" sz="11200"/>
          </a:p>
          <a:p>
            <a:pPr marL="0" indent="0">
              <a:buNone/>
            </a:pPr>
            <a:r>
              <a:rPr lang="en-GB" sz="11200"/>
              <a:t> </a:t>
            </a:r>
            <a:r>
              <a:rPr lang="en-US" sz="11200"/>
              <a:t>Near the house,</a:t>
            </a:r>
            <a:r>
              <a:rPr lang="en-GB" sz="11200"/>
              <a:t> </a:t>
            </a:r>
            <a:r>
              <a:rPr lang="en-US" sz="11200"/>
              <a:t>the room, the playground</a:t>
            </a:r>
            <a:r>
              <a:rPr lang="en-GB" sz="11200"/>
              <a:t>,</a:t>
            </a:r>
          </a:p>
          <a:p>
            <a:pPr marL="0" indent="0">
              <a:buNone/>
            </a:pPr>
            <a:r>
              <a:rPr lang="en-GB" sz="11200"/>
              <a:t>             </a:t>
            </a:r>
            <a:r>
              <a:rPr lang="en-US" sz="11200"/>
              <a:t>Near the old friends a bit</a:t>
            </a:r>
            <a:endParaRPr lang="en-GB" sz="11200"/>
          </a:p>
          <a:p>
            <a:pPr marL="0" indent="0">
              <a:buNone/>
            </a:pPr>
            <a:r>
              <a:rPr lang="en-GB" sz="11200"/>
              <a:t>            </a:t>
            </a:r>
            <a:r>
              <a:rPr lang="en-US" sz="11200"/>
              <a:t>So many stories of the past</a:t>
            </a:r>
            <a:endParaRPr lang="en-GB" sz="11200"/>
          </a:p>
          <a:p>
            <a:pPr marL="0" indent="0">
              <a:buNone/>
            </a:pPr>
            <a:r>
              <a:rPr lang="en-GB" sz="11200"/>
              <a:t>            </a:t>
            </a:r>
            <a:r>
              <a:rPr lang="en-US" sz="11200"/>
              <a:t>So many pages of History, </a:t>
            </a:r>
            <a:endParaRPr lang="en-GB" sz="11200"/>
          </a:p>
          <a:p>
            <a:pPr marL="0" indent="0">
              <a:buNone/>
            </a:pPr>
            <a:r>
              <a:rPr lang="en-GB" sz="11200"/>
              <a:t>              </a:t>
            </a:r>
            <a:r>
              <a:rPr lang="en-US" sz="11200"/>
              <a:t>Experiencing once more,</a:t>
            </a:r>
            <a:endParaRPr lang="en-GB" sz="11200"/>
          </a:p>
          <a:p>
            <a:pPr marL="0" indent="0">
              <a:buNone/>
            </a:pPr>
            <a:r>
              <a:rPr lang="en-GB" sz="11200"/>
              <a:t>             </a:t>
            </a:r>
            <a:r>
              <a:rPr lang="en-US" sz="11200"/>
              <a:t>Through the memory kit.</a:t>
            </a:r>
            <a:r>
              <a:rPr lang="en-GB" sz="11200"/>
              <a:t>  </a:t>
            </a:r>
          </a:p>
          <a:p>
            <a:pPr marL="0" indent="0">
              <a:buNone/>
            </a:pPr>
            <a:r>
              <a:rPr lang="en-GB" sz="11200"/>
              <a:t>                      ____________</a:t>
            </a:r>
          </a:p>
          <a:p>
            <a:pPr marL="0" indent="0">
              <a:buNone/>
            </a:pPr>
            <a:r>
              <a:rPr lang="en-GB"/>
              <a:t>             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6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821B5-3798-1048-BCCE-7FD1AFCA9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434" y="168672"/>
            <a:ext cx="10515600" cy="1938734"/>
          </a:xfrm>
        </p:spPr>
        <p:txBody>
          <a:bodyPr/>
          <a:lstStyle/>
          <a:p>
            <a:r>
              <a:rPr lang="en-GB" b="1"/>
              <a:t>                                Work Cited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8B5BE-1DF4-064F-B981-C141A85DF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/>
          </a:p>
          <a:p>
            <a:pPr marL="0" indent="0">
              <a:buNone/>
            </a:pPr>
            <a:r>
              <a:rPr lang="en-GB"/>
              <a:t>Husain, Intizar. </a:t>
            </a:r>
            <a:r>
              <a:rPr lang="en-GB" i="1"/>
              <a:t>Basti.</a:t>
            </a:r>
            <a:r>
              <a:rPr lang="en-GB"/>
              <a:t> Translated by Frances W. Pritchett. New Delhi: Oxford University Press, 2007. Web. </a:t>
            </a:r>
            <a:endParaRPr lang="en-GB" i="1"/>
          </a:p>
          <a:p>
            <a:pPr marL="0" indent="0">
              <a:buNone/>
            </a:pPr>
            <a:endParaRPr lang="en-GB" i="1"/>
          </a:p>
          <a:p>
            <a:pPr marL="0" indent="0">
              <a:buNone/>
            </a:pPr>
            <a:r>
              <a:rPr lang="en-GB" sz="3200" b="1" i="1"/>
              <a:t> </a:t>
            </a:r>
            <a:r>
              <a:rPr lang="en-GB" sz="3200" b="1"/>
              <a:t>Sources of images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https://www.pinterest.com/pin/723953708835986423/</a:t>
            </a:r>
            <a:endParaRPr lang="en-GB"/>
          </a:p>
          <a:p>
            <a:pPr marL="0" indent="0">
              <a:buNone/>
            </a:pPr>
            <a:r>
              <a:rPr lang="en-US">
                <a:hlinkClick r:id="rId3"/>
              </a:rPr>
              <a:t>https://images.app.goo.gl/jjwFwvX5xw4M41Ay8</a:t>
            </a:r>
            <a:endParaRPr lang="en-GB"/>
          </a:p>
          <a:p>
            <a:pPr marL="0" indent="0">
              <a:buNone/>
            </a:pPr>
            <a:r>
              <a:rPr lang="en-US">
                <a:hlinkClick r:id="rId4"/>
              </a:rPr>
              <a:t>https://images.app.goo.gl/j6YRQu23RjdyRQGcA</a:t>
            </a:r>
            <a:endParaRPr lang="en-GB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82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